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706" autoAdjust="0"/>
  </p:normalViewPr>
  <p:slideViewPr>
    <p:cSldViewPr>
      <p:cViewPr varScale="1">
        <p:scale>
          <a:sx n="41" d="100"/>
          <a:sy n="41" d="100"/>
        </p:scale>
        <p:origin x="1206"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D755FC-10FE-4158-860A-14761F322F74}" type="datetimeFigureOut">
              <a:rPr lang="en-US" smtClean="0"/>
              <a:t>2/11/2018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1916E5-3A4B-48EF-A434-C3C99D7FCDEB}" type="slidenum">
              <a:rPr lang="en-US" smtClean="0"/>
              <a:t>‹#›</a:t>
            </a:fld>
            <a:endParaRPr lang="en-US"/>
          </a:p>
        </p:txBody>
      </p:sp>
    </p:spTree>
    <p:extLst>
      <p:ext uri="{BB962C8B-B14F-4D97-AF65-F5344CB8AC3E}">
        <p14:creationId xmlns:p14="http://schemas.microsoft.com/office/powerpoint/2010/main" val="2023355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251916E5-3A4B-48EF-A434-C3C99D7FCDEB}" type="slidenum">
              <a:rPr lang="en-US" smtClean="0"/>
              <a:t>2</a:t>
            </a:fld>
            <a:endParaRPr lang="en-US"/>
          </a:p>
        </p:txBody>
      </p:sp>
    </p:spTree>
    <p:extLst>
      <p:ext uri="{BB962C8B-B14F-4D97-AF65-F5344CB8AC3E}">
        <p14:creationId xmlns:p14="http://schemas.microsoft.com/office/powerpoint/2010/main" val="3899582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1916E5-3A4B-48EF-A434-C3C99D7FCDEB}" type="slidenum">
              <a:rPr lang="en-US" smtClean="0"/>
              <a:t>5</a:t>
            </a:fld>
            <a:endParaRPr lang="en-US"/>
          </a:p>
        </p:txBody>
      </p:sp>
    </p:spTree>
    <p:extLst>
      <p:ext uri="{BB962C8B-B14F-4D97-AF65-F5344CB8AC3E}">
        <p14:creationId xmlns:p14="http://schemas.microsoft.com/office/powerpoint/2010/main" val="3317635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1916E5-3A4B-48EF-A434-C3C99D7FCDEB}" type="slidenum">
              <a:rPr lang="en-US" smtClean="0"/>
              <a:t>6</a:t>
            </a:fld>
            <a:endParaRPr lang="en-US"/>
          </a:p>
        </p:txBody>
      </p:sp>
    </p:spTree>
    <p:extLst>
      <p:ext uri="{BB962C8B-B14F-4D97-AF65-F5344CB8AC3E}">
        <p14:creationId xmlns:p14="http://schemas.microsoft.com/office/powerpoint/2010/main" val="297964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1916E5-3A4B-48EF-A434-C3C99D7FCDEB}" type="slidenum">
              <a:rPr lang="en-US" smtClean="0"/>
              <a:t>8</a:t>
            </a:fld>
            <a:endParaRPr lang="en-US"/>
          </a:p>
        </p:txBody>
      </p:sp>
    </p:spTree>
    <p:extLst>
      <p:ext uri="{BB962C8B-B14F-4D97-AF65-F5344CB8AC3E}">
        <p14:creationId xmlns:p14="http://schemas.microsoft.com/office/powerpoint/2010/main" val="2128070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1916E5-3A4B-48EF-A434-C3C99D7FCDEB}" type="slidenum">
              <a:rPr lang="en-US" smtClean="0"/>
              <a:t>9</a:t>
            </a:fld>
            <a:endParaRPr lang="en-US"/>
          </a:p>
        </p:txBody>
      </p:sp>
    </p:spTree>
    <p:extLst>
      <p:ext uri="{BB962C8B-B14F-4D97-AF65-F5344CB8AC3E}">
        <p14:creationId xmlns:p14="http://schemas.microsoft.com/office/powerpoint/2010/main" val="3018623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1916E5-3A4B-48EF-A434-C3C99D7FCDEB}" type="slidenum">
              <a:rPr lang="en-US" smtClean="0"/>
              <a:t>14</a:t>
            </a:fld>
            <a:endParaRPr lang="en-US"/>
          </a:p>
        </p:txBody>
      </p:sp>
    </p:spTree>
    <p:extLst>
      <p:ext uri="{BB962C8B-B14F-4D97-AF65-F5344CB8AC3E}">
        <p14:creationId xmlns:p14="http://schemas.microsoft.com/office/powerpoint/2010/main" val="1093031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1916E5-3A4B-48EF-A434-C3C99D7FCDEB}" type="slidenum">
              <a:rPr lang="en-US" smtClean="0"/>
              <a:t>17</a:t>
            </a:fld>
            <a:endParaRPr lang="en-US"/>
          </a:p>
        </p:txBody>
      </p:sp>
    </p:spTree>
    <p:extLst>
      <p:ext uri="{BB962C8B-B14F-4D97-AF65-F5344CB8AC3E}">
        <p14:creationId xmlns:p14="http://schemas.microsoft.com/office/powerpoint/2010/main" val="2319164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52A397-AED6-48CE-81D3-8F814F3B7CB2}" type="datetimeFigureOut">
              <a:rPr lang="en-US" smtClean="0"/>
              <a:t>2/11/2018</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BA8A2BB2-BF76-49B6-B255-B5DFF44FB03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52A397-AED6-48CE-81D3-8F814F3B7CB2}" type="datetimeFigureOut">
              <a:rPr lang="en-US" smtClean="0"/>
              <a:t>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8A2BB2-BF76-49B6-B255-B5DFF44FB03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7352A397-AED6-48CE-81D3-8F814F3B7CB2}" type="datetimeFigureOut">
              <a:rPr lang="en-US" smtClean="0"/>
              <a:t>2/11/2018</a:t>
            </a:fld>
            <a:endParaRPr lang="en-US"/>
          </a:p>
        </p:txBody>
      </p:sp>
      <p:sp>
        <p:nvSpPr>
          <p:cNvPr id="8" name="Slide Number Placeholder 7"/>
          <p:cNvSpPr>
            <a:spLocks noGrp="1"/>
          </p:cNvSpPr>
          <p:nvPr>
            <p:ph type="sldNum" sz="quarter" idx="11"/>
          </p:nvPr>
        </p:nvSpPr>
        <p:spPr/>
        <p:txBody>
          <a:bodyPr/>
          <a:lstStyle/>
          <a:p>
            <a:fld id="{BA8A2BB2-BF76-49B6-B255-B5DFF44FB032}"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52A397-AED6-48CE-81D3-8F814F3B7CB2}" type="datetimeFigureOut">
              <a:rPr lang="en-US" smtClean="0"/>
              <a:t>2/11/2018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8A2BB2-BF76-49B6-B255-B5DFF44FB03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52A397-AED6-48CE-81D3-8F814F3B7CB2}" type="datetimeFigureOut">
              <a:rPr lang="en-US" smtClean="0"/>
              <a:t>2/11/2018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8A2BB2-BF76-49B6-B255-B5DFF44FB03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352A397-AED6-48CE-81D3-8F814F3B7CB2}" type="datetimeFigureOut">
              <a:rPr lang="en-US" smtClean="0"/>
              <a:t>2/11/2018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8A2BB2-BF76-49B6-B255-B5DFF44FB03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52A397-AED6-48CE-81D3-8F814F3B7CB2}" type="datetimeFigureOut">
              <a:rPr lang="en-US" smtClean="0"/>
              <a:t>2/11/2018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8A2BB2-BF76-49B6-B255-B5DFF44FB03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52A397-AED6-48CE-81D3-8F814F3B7CB2}" type="datetimeFigureOut">
              <a:rPr lang="en-US" smtClean="0"/>
              <a:t>2/11/2018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8A2BB2-BF76-49B6-B255-B5DFF44FB032}"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52A397-AED6-48CE-81D3-8F814F3B7CB2}" type="datetimeFigureOut">
              <a:rPr lang="en-US" smtClean="0"/>
              <a:t>2/11/2018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BA8A2BB2-BF76-49B6-B255-B5DFF44FB032}" type="slidenum">
              <a:rPr lang="en-US" smtClean="0"/>
              <a:t>‹#›</a:t>
            </a:fld>
            <a:endParaRPr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52A397-AED6-48CE-81D3-8F814F3B7CB2}" type="datetimeFigureOut">
              <a:rPr lang="en-US" smtClean="0"/>
              <a:t>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8A2BB2-BF76-49B6-B255-B5DFF44FB03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52A397-AED6-48CE-81D3-8F814F3B7CB2}" type="datetimeFigureOut">
              <a:rPr lang="en-US" smtClean="0"/>
              <a:t>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8A2BB2-BF76-49B6-B255-B5DFF44FB03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7352A397-AED6-48CE-81D3-8F814F3B7CB2}" type="datetimeFigureOut">
              <a:rPr lang="en-US" smtClean="0"/>
              <a:t>2/11/2018</a:t>
            </a:fld>
            <a:endParaRPr lang="en-US"/>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BA8A2BB2-BF76-49B6-B255-B5DFF44FB032}" type="slidenum">
              <a:rPr lang="en-US" smtClean="0"/>
              <a:t>‹#›</a:t>
            </a:fld>
            <a:endParaRPr lang="en-US"/>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500" dirty="0"/>
              <a:t>Sport marketing opportunities</a:t>
            </a:r>
          </a:p>
        </p:txBody>
      </p:sp>
      <p:sp>
        <p:nvSpPr>
          <p:cNvPr id="3" name="Subtitle 2"/>
          <p:cNvSpPr>
            <a:spLocks noGrp="1"/>
          </p:cNvSpPr>
          <p:nvPr>
            <p:ph type="subTitle" idx="1"/>
          </p:nvPr>
        </p:nvSpPr>
        <p:spPr/>
        <p:txBody>
          <a:bodyPr/>
          <a:lstStyle/>
          <a:p>
            <a:r>
              <a:rPr lang="en-US"/>
              <a:t>Chapter 4</a:t>
            </a:r>
            <a:endParaRPr lang="en-US" dirty="0"/>
          </a:p>
        </p:txBody>
      </p:sp>
    </p:spTree>
    <p:extLst>
      <p:ext uri="{BB962C8B-B14F-4D97-AF65-F5344CB8AC3E}">
        <p14:creationId xmlns:p14="http://schemas.microsoft.com/office/powerpoint/2010/main" val="2786262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Sport marketing framework</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b="0" dirty="0"/>
              <a:t>The Sport Marketing Framework is made up of 4 stages and is outlined on p.56 in your book. </a:t>
            </a:r>
          </a:p>
          <a:p>
            <a:pPr marL="342900" indent="-342900">
              <a:buFont typeface="Arial" panose="020B0604020202020204" pitchFamily="34" charset="0"/>
              <a:buChar char="•"/>
            </a:pPr>
            <a:endParaRPr lang="en-US" b="0" dirty="0"/>
          </a:p>
          <a:p>
            <a:pPr marL="342900" indent="-342900">
              <a:buFont typeface="Arial" panose="020B0604020202020204" pitchFamily="34" charset="0"/>
              <a:buChar char="•"/>
            </a:pPr>
            <a:r>
              <a:rPr lang="en-US" b="0" dirty="0"/>
              <a:t>Stage 1 of the process is “Identify Sport Marketing Opportunities” and involves 3 parts:</a:t>
            </a:r>
          </a:p>
          <a:p>
            <a:pPr marL="914400" lvl="1" indent="-457200">
              <a:buFont typeface="+mj-lt"/>
              <a:buAutoNum type="arabicPeriod"/>
            </a:pPr>
            <a:r>
              <a:rPr lang="en-US" dirty="0"/>
              <a:t>The analysis of conditions of the internal and external marketplace</a:t>
            </a:r>
          </a:p>
          <a:p>
            <a:pPr marL="914400" lvl="1" indent="-457200">
              <a:buFont typeface="+mj-lt"/>
              <a:buAutoNum type="arabicPeriod"/>
            </a:pPr>
            <a:r>
              <a:rPr lang="en-US" dirty="0"/>
              <a:t>The analysis of the sport organization’s unique position, such as its mission, vision, objectives, performance measures and stakeholders</a:t>
            </a:r>
          </a:p>
          <a:p>
            <a:pPr marL="914400" lvl="1" indent="-457200">
              <a:buFont typeface="+mj-lt"/>
              <a:buAutoNum type="arabicPeriod"/>
            </a:pPr>
            <a:r>
              <a:rPr lang="en-US" dirty="0"/>
              <a:t>The analysis of the market and its consumers</a:t>
            </a:r>
          </a:p>
          <a:p>
            <a:pPr marL="914400" lvl="1" indent="-457200">
              <a:buFont typeface="+mj-lt"/>
              <a:buAutoNum type="arabicPeriod"/>
            </a:pPr>
            <a:endParaRPr lang="en-US" b="0" dirty="0"/>
          </a:p>
        </p:txBody>
      </p:sp>
    </p:spTree>
    <p:extLst>
      <p:ext uri="{BB962C8B-B14F-4D97-AF65-F5344CB8AC3E}">
        <p14:creationId xmlns:p14="http://schemas.microsoft.com/office/powerpoint/2010/main" val="1343856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Identifying sport marketing opportunities</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b="0" dirty="0"/>
              <a:t>Stage 1 recognizes the importance of conducting preliminary research and analysis before it is possible to make sensible marketing decisions.</a:t>
            </a:r>
          </a:p>
          <a:p>
            <a:pPr marL="342900" indent="-342900">
              <a:buFont typeface="Arial" panose="020B0604020202020204" pitchFamily="34" charset="0"/>
              <a:buChar char="•"/>
            </a:pPr>
            <a:endParaRPr lang="en-US" b="0" dirty="0"/>
          </a:p>
          <a:p>
            <a:pPr marL="342900" indent="-342900">
              <a:buFont typeface="Arial" panose="020B0604020202020204" pitchFamily="34" charset="0"/>
              <a:buChar char="•"/>
            </a:pPr>
            <a:r>
              <a:rPr lang="en-US" b="0" dirty="0"/>
              <a:t>The 3 parts of stage 1 should be conducted at approximately the same time, as the three analyses are interconnected.</a:t>
            </a:r>
          </a:p>
        </p:txBody>
      </p:sp>
    </p:spTree>
    <p:extLst>
      <p:ext uri="{BB962C8B-B14F-4D97-AF65-F5344CB8AC3E}">
        <p14:creationId xmlns:p14="http://schemas.microsoft.com/office/powerpoint/2010/main" val="938522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Analyzing internal and external environments</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dirty="0"/>
              <a:t>The internal environment refers to the unique circumstances of the sport organization for which the plan is developed. In other words, the strength and weaknesses of the sports organization must be outlined.</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The external environment refers to the marketplace in which a sport organization operates.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b="0" dirty="0"/>
              <a:t>The tools for conducting an internal and external analysis include </a:t>
            </a:r>
            <a:r>
              <a:rPr lang="en-US" b="0" u="sng" dirty="0"/>
              <a:t>SWOT analysis</a:t>
            </a:r>
            <a:r>
              <a:rPr lang="en-US" b="0" dirty="0"/>
              <a:t>, with </a:t>
            </a:r>
            <a:r>
              <a:rPr lang="en-US" b="0" u="sng" dirty="0"/>
              <a:t>external environment analysis</a:t>
            </a:r>
            <a:r>
              <a:rPr lang="en-US" b="0" dirty="0"/>
              <a:t>, and the </a:t>
            </a:r>
            <a:r>
              <a:rPr lang="en-US" b="0" u="sng" dirty="0"/>
              <a:t>Five Forces Analysis</a:t>
            </a:r>
            <a:r>
              <a:rPr lang="en-US" b="0" dirty="0"/>
              <a:t>.</a:t>
            </a:r>
          </a:p>
        </p:txBody>
      </p:sp>
    </p:spTree>
    <p:extLst>
      <p:ext uri="{BB962C8B-B14F-4D97-AF65-F5344CB8AC3E}">
        <p14:creationId xmlns:p14="http://schemas.microsoft.com/office/powerpoint/2010/main" val="228654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SWOT Analysis</a:t>
            </a:r>
          </a:p>
        </p:txBody>
      </p:sp>
      <p:sp>
        <p:nvSpPr>
          <p:cNvPr id="3" name="Content Placeholder 2"/>
          <p:cNvSpPr>
            <a:spLocks noGrp="1"/>
          </p:cNvSpPr>
          <p:nvPr>
            <p:ph idx="1"/>
          </p:nvPr>
        </p:nvSpPr>
        <p:spPr/>
        <p:txBody>
          <a:bodyPr>
            <a:normAutofit fontScale="92500" lnSpcReduction="10000"/>
          </a:bodyPr>
          <a:lstStyle/>
          <a:p>
            <a:pPr marL="342900" indent="-342900">
              <a:buFont typeface="Arial" panose="020B0604020202020204" pitchFamily="34" charset="0"/>
              <a:buChar char="•"/>
            </a:pPr>
            <a:r>
              <a:rPr lang="en-US" dirty="0"/>
              <a:t>SWOT is an acronym for the words: strengths, weaknesses, opportunities and threats.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An organization has control over its strengths and weaknesses. They are internal. </a:t>
            </a:r>
            <a:r>
              <a:rPr lang="en-US" b="0" dirty="0"/>
              <a:t>Strengths and weaknesses should be focused on present-day circumstances.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b="0" dirty="0"/>
              <a:t>The elements that an organization has no control over, and therefore are external, are opportunities and threats. </a:t>
            </a:r>
            <a:r>
              <a:rPr lang="en-US" dirty="0"/>
              <a:t>Opportunities include environmental circumstances that can be used to an organization’s advantage, while threats include unfavorable situations in the external environment that need to be avoided. </a:t>
            </a:r>
            <a:r>
              <a:rPr lang="en-US" b="0" dirty="0"/>
              <a:t>The analysis of opportunities and threats should be future-oriented.</a:t>
            </a:r>
          </a:p>
        </p:txBody>
      </p:sp>
    </p:spTree>
    <p:extLst>
      <p:ext uri="{BB962C8B-B14F-4D97-AF65-F5344CB8AC3E}">
        <p14:creationId xmlns:p14="http://schemas.microsoft.com/office/powerpoint/2010/main" val="2128517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External environment analysis</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b="0" dirty="0"/>
              <a:t>P. 62 illustrates the External Environment Analysis</a:t>
            </a:r>
          </a:p>
          <a:p>
            <a:pPr marL="342900" indent="-342900">
              <a:buFont typeface="Arial" panose="020B0604020202020204" pitchFamily="34" charset="0"/>
              <a:buChar char="•"/>
            </a:pPr>
            <a:endParaRPr lang="en-US" b="0" dirty="0"/>
          </a:p>
          <a:p>
            <a:pPr marL="342900" indent="-342900">
              <a:buFont typeface="Arial" panose="020B0604020202020204" pitchFamily="34" charset="0"/>
              <a:buChar char="•"/>
            </a:pPr>
            <a:r>
              <a:rPr lang="en-US" b="0" dirty="0"/>
              <a:t>The largest circle in the figure represents the macro external environment, which consists of the following environments.</a:t>
            </a:r>
          </a:p>
          <a:p>
            <a:pPr marL="800100" lvl="1" indent="-342900"/>
            <a:r>
              <a:rPr lang="en-US" dirty="0"/>
              <a:t>Political</a:t>
            </a:r>
          </a:p>
          <a:p>
            <a:pPr marL="800100" lvl="1" indent="-342900"/>
            <a:r>
              <a:rPr lang="en-US" dirty="0"/>
              <a:t>Economic</a:t>
            </a:r>
          </a:p>
          <a:p>
            <a:pPr marL="800100" lvl="1" indent="-342900"/>
            <a:r>
              <a:rPr lang="en-US" dirty="0"/>
              <a:t>Legal</a:t>
            </a:r>
          </a:p>
          <a:p>
            <a:pPr marL="800100" lvl="1" indent="-342900"/>
            <a:r>
              <a:rPr lang="en-US" dirty="0"/>
              <a:t>Technological</a:t>
            </a:r>
          </a:p>
          <a:p>
            <a:pPr marL="800100" lvl="1" indent="-342900"/>
            <a:r>
              <a:rPr lang="en-US" dirty="0"/>
              <a:t>Social, and </a:t>
            </a:r>
          </a:p>
          <a:p>
            <a:pPr marL="800100" lvl="1" indent="-342900"/>
            <a:r>
              <a:rPr lang="en-US" dirty="0"/>
              <a:t>Physical</a:t>
            </a:r>
          </a:p>
        </p:txBody>
      </p:sp>
    </p:spTree>
    <p:extLst>
      <p:ext uri="{BB962C8B-B14F-4D97-AF65-F5344CB8AC3E}">
        <p14:creationId xmlns:p14="http://schemas.microsoft.com/office/powerpoint/2010/main" val="3971104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External environment analysis cont.</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b="0" dirty="0"/>
              <a:t>Figure 4.4 (P.67) provides a summary of the specific sport industry environmental factors that may influence a sport organization’s marketing decisions. They include:</a:t>
            </a:r>
          </a:p>
          <a:p>
            <a:pPr marL="800100" lvl="1" indent="-342900"/>
            <a:r>
              <a:rPr lang="en-US" dirty="0"/>
              <a:t>Media</a:t>
            </a:r>
          </a:p>
          <a:p>
            <a:pPr marL="800100" lvl="1" indent="-342900"/>
            <a:r>
              <a:rPr lang="en-US" b="0" dirty="0"/>
              <a:t>Finance</a:t>
            </a:r>
          </a:p>
          <a:p>
            <a:pPr marL="800100" lvl="1" indent="-342900"/>
            <a:r>
              <a:rPr lang="en-US" dirty="0"/>
              <a:t>Staff/Members</a:t>
            </a:r>
          </a:p>
          <a:p>
            <a:pPr marL="800100" lvl="1" indent="-342900"/>
            <a:r>
              <a:rPr lang="en-US" b="0" dirty="0"/>
              <a:t>Commercial</a:t>
            </a:r>
          </a:p>
          <a:p>
            <a:pPr marL="800100" lvl="1" indent="-342900"/>
            <a:r>
              <a:rPr lang="en-US" dirty="0"/>
              <a:t>Government and Leagues</a:t>
            </a:r>
          </a:p>
          <a:p>
            <a:pPr marL="800100" lvl="1" indent="-342900"/>
            <a:r>
              <a:rPr lang="en-US" b="0" dirty="0"/>
              <a:t>Public</a:t>
            </a:r>
          </a:p>
        </p:txBody>
      </p:sp>
    </p:spTree>
    <p:extLst>
      <p:ext uri="{BB962C8B-B14F-4D97-AF65-F5344CB8AC3E}">
        <p14:creationId xmlns:p14="http://schemas.microsoft.com/office/powerpoint/2010/main" val="518066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Direct and indirect competition</a:t>
            </a:r>
          </a:p>
        </p:txBody>
      </p:sp>
      <p:sp>
        <p:nvSpPr>
          <p:cNvPr id="3" name="Content Placeholder 2"/>
          <p:cNvSpPr>
            <a:spLocks noGrp="1"/>
          </p:cNvSpPr>
          <p:nvPr>
            <p:ph idx="1"/>
          </p:nvPr>
        </p:nvSpPr>
        <p:spPr/>
        <p:txBody>
          <a:bodyPr>
            <a:normAutofit fontScale="92500" lnSpcReduction="20000"/>
          </a:bodyPr>
          <a:lstStyle/>
          <a:p>
            <a:pPr marL="342900" indent="-342900">
              <a:buFont typeface="Arial" panose="020B0604020202020204" pitchFamily="34" charset="0"/>
              <a:buChar char="•"/>
            </a:pPr>
            <a:r>
              <a:rPr lang="en-US" b="0" dirty="0"/>
              <a:t>Competition occurs when numerous sport organizations attempt to meet the needs of the same group of consumers.</a:t>
            </a:r>
          </a:p>
          <a:p>
            <a:pPr marL="342900" indent="-342900">
              <a:buFont typeface="Arial" panose="020B0604020202020204" pitchFamily="34" charset="0"/>
              <a:buChar char="•"/>
            </a:pPr>
            <a:r>
              <a:rPr lang="en-US" b="0" u="sng" dirty="0"/>
              <a:t>Why study the competition? Competitors may have weaknesses themselves that can be exploited. Also, competitors may have strengths that could be a threat, or provide helpful lessons. Lastly, competitors change over time.</a:t>
            </a:r>
          </a:p>
          <a:p>
            <a:pPr marL="342900" indent="-342900">
              <a:buFont typeface="Arial" panose="020B0604020202020204" pitchFamily="34" charset="0"/>
              <a:buChar char="•"/>
            </a:pPr>
            <a:endParaRPr lang="en-US" b="0" dirty="0"/>
          </a:p>
          <a:p>
            <a:pPr marL="342900" indent="-342900">
              <a:buFont typeface="Arial" panose="020B0604020202020204" pitchFamily="34" charset="0"/>
              <a:buChar char="•"/>
            </a:pPr>
            <a:r>
              <a:rPr lang="en-US" b="0" i="1" dirty="0"/>
              <a:t>Direct competition </a:t>
            </a:r>
            <a:r>
              <a:rPr lang="en-US" b="0" dirty="0"/>
              <a:t>= competition that occurs between sellers who product similar products and services.</a:t>
            </a:r>
          </a:p>
          <a:p>
            <a:pPr marL="342900" indent="-342900">
              <a:buFont typeface="Arial" panose="020B0604020202020204" pitchFamily="34" charset="0"/>
              <a:buChar char="•"/>
            </a:pPr>
            <a:r>
              <a:rPr lang="en-US" b="0" i="1" dirty="0"/>
              <a:t>Secondary competition </a:t>
            </a:r>
            <a:r>
              <a:rPr lang="en-US" b="0" dirty="0"/>
              <a:t>= when sellers produce products that meet the consumer needs in a different way</a:t>
            </a:r>
          </a:p>
          <a:p>
            <a:pPr marL="342900" indent="-342900">
              <a:buFont typeface="Arial" panose="020B0604020202020204" pitchFamily="34" charset="0"/>
              <a:buChar char="•"/>
            </a:pPr>
            <a:r>
              <a:rPr lang="en-US" b="0" i="1" dirty="0"/>
              <a:t>Indirect competition </a:t>
            </a:r>
            <a:r>
              <a:rPr lang="en-US" b="0" dirty="0"/>
              <a:t>= sellers who produce different products and services that satisfy similar consumer needs or encourage consumers to seek the satisfaction from different needs.</a:t>
            </a:r>
          </a:p>
        </p:txBody>
      </p:sp>
    </p:spTree>
    <p:extLst>
      <p:ext uri="{BB962C8B-B14F-4D97-AF65-F5344CB8AC3E}">
        <p14:creationId xmlns:p14="http://schemas.microsoft.com/office/powerpoint/2010/main" val="293654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Five forces analysis</a:t>
            </a:r>
          </a:p>
        </p:txBody>
      </p:sp>
      <p:sp>
        <p:nvSpPr>
          <p:cNvPr id="3" name="Content Placeholder 2"/>
          <p:cNvSpPr>
            <a:spLocks noGrp="1"/>
          </p:cNvSpPr>
          <p:nvPr>
            <p:ph idx="1"/>
          </p:nvPr>
        </p:nvSpPr>
        <p:spPr/>
        <p:txBody>
          <a:bodyPr>
            <a:normAutofit lnSpcReduction="10000"/>
          </a:bodyPr>
          <a:lstStyle/>
          <a:p>
            <a:pPr marL="342900" indent="-342900">
              <a:buFont typeface="Arial" panose="020B0604020202020204" pitchFamily="34" charset="0"/>
              <a:buChar char="•"/>
            </a:pPr>
            <a:r>
              <a:rPr lang="en-US" b="0" dirty="0"/>
              <a:t>In addition to a competitor analysis, it is advisable to conduct a Five Forces Analysis. This is the most commonly used tool for describing the competitive environment.</a:t>
            </a:r>
          </a:p>
          <a:p>
            <a:pPr marL="342900" indent="-342900">
              <a:buFont typeface="Arial" panose="020B0604020202020204" pitchFamily="34" charset="0"/>
              <a:buChar char="•"/>
            </a:pPr>
            <a:endParaRPr lang="en-US" b="0" dirty="0"/>
          </a:p>
          <a:p>
            <a:pPr marL="342900" indent="-342900">
              <a:buFont typeface="Arial" panose="020B0604020202020204" pitchFamily="34" charset="0"/>
              <a:buChar char="•"/>
            </a:pPr>
            <a:r>
              <a:rPr lang="en-US" b="0" dirty="0"/>
              <a:t>This analysis examines the five forces driving competition in the sport industry which comprises</a:t>
            </a:r>
          </a:p>
          <a:p>
            <a:pPr marL="914400" lvl="1" indent="-457200">
              <a:buFont typeface="+mj-lt"/>
              <a:buAutoNum type="arabicPeriod"/>
            </a:pPr>
            <a:r>
              <a:rPr lang="en-US" dirty="0"/>
              <a:t>The intensity of rivalry among industry competitors</a:t>
            </a:r>
          </a:p>
          <a:p>
            <a:pPr marL="914400" lvl="1" indent="-457200">
              <a:buFont typeface="+mj-lt"/>
              <a:buAutoNum type="arabicPeriod"/>
            </a:pPr>
            <a:r>
              <a:rPr lang="en-US" b="0" dirty="0"/>
              <a:t>The threat of new entrants into the marketplace</a:t>
            </a:r>
          </a:p>
          <a:p>
            <a:pPr marL="914400" lvl="1" indent="-457200">
              <a:buFont typeface="+mj-lt"/>
              <a:buAutoNum type="arabicPeriod"/>
            </a:pPr>
            <a:r>
              <a:rPr lang="en-US" dirty="0"/>
              <a:t>The threat of substitute products into the marketplace</a:t>
            </a:r>
          </a:p>
          <a:p>
            <a:pPr marL="914400" lvl="1" indent="-457200">
              <a:buFont typeface="+mj-lt"/>
              <a:buAutoNum type="arabicPeriod"/>
            </a:pPr>
            <a:r>
              <a:rPr lang="en-US" b="0" dirty="0"/>
              <a:t>The bargaining power of buyers (such as media and sponsors)</a:t>
            </a:r>
          </a:p>
          <a:p>
            <a:pPr marL="914400" lvl="1" indent="-457200">
              <a:buFont typeface="+mj-lt"/>
              <a:buAutoNum type="arabicPeriod"/>
            </a:pPr>
            <a:r>
              <a:rPr lang="en-US" dirty="0"/>
              <a:t>The bargaining power of suppliers (including players and athletes)</a:t>
            </a:r>
            <a:endParaRPr lang="en-US" b="0" dirty="0"/>
          </a:p>
        </p:txBody>
      </p:sp>
    </p:spTree>
    <p:extLst>
      <p:ext uri="{BB962C8B-B14F-4D97-AF65-F5344CB8AC3E}">
        <p14:creationId xmlns:p14="http://schemas.microsoft.com/office/powerpoint/2010/main" val="4036946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Analyze the organization</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dirty="0"/>
              <a:t>The 2</a:t>
            </a:r>
            <a:r>
              <a:rPr lang="en-US" baseline="30000" dirty="0"/>
              <a:t>nd</a:t>
            </a:r>
            <a:r>
              <a:rPr lang="en-US" dirty="0"/>
              <a:t> stage in identifying sport marketing opportunities is to analyze the organization.</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There are 4 tools that help with this function:</a:t>
            </a:r>
          </a:p>
          <a:p>
            <a:pPr marL="914400" lvl="1" indent="-457200">
              <a:buFont typeface="+mj-lt"/>
              <a:buAutoNum type="arabicPeriod"/>
            </a:pPr>
            <a:r>
              <a:rPr lang="en-US" dirty="0"/>
              <a:t>Mission statement</a:t>
            </a:r>
          </a:p>
          <a:p>
            <a:pPr marL="914400" lvl="1" indent="-457200">
              <a:buFont typeface="+mj-lt"/>
              <a:buAutoNum type="arabicPeriod"/>
            </a:pPr>
            <a:r>
              <a:rPr lang="en-US" dirty="0"/>
              <a:t>Vision statement</a:t>
            </a:r>
          </a:p>
          <a:p>
            <a:pPr marL="914400" lvl="1" indent="-457200">
              <a:buFont typeface="+mj-lt"/>
              <a:buAutoNum type="arabicPeriod"/>
            </a:pPr>
            <a:r>
              <a:rPr lang="en-US" dirty="0"/>
              <a:t>Organizational objectives</a:t>
            </a:r>
          </a:p>
          <a:p>
            <a:pPr marL="914400" lvl="1" indent="-457200">
              <a:buFont typeface="+mj-lt"/>
              <a:buAutoNum type="arabicPeriod"/>
            </a:pPr>
            <a:r>
              <a:rPr lang="en-US" dirty="0"/>
              <a:t>Stakeholder analysis</a:t>
            </a:r>
          </a:p>
        </p:txBody>
      </p:sp>
    </p:spTree>
    <p:extLst>
      <p:ext uri="{BB962C8B-B14F-4D97-AF65-F5344CB8AC3E}">
        <p14:creationId xmlns:p14="http://schemas.microsoft.com/office/powerpoint/2010/main" val="604442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Mission and vision statements</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b="0" dirty="0"/>
              <a:t>The </a:t>
            </a:r>
            <a:r>
              <a:rPr lang="en-US" dirty="0"/>
              <a:t>mission statement </a:t>
            </a:r>
            <a:r>
              <a:rPr lang="en-US" b="0" dirty="0"/>
              <a:t>identifies the purpose of an organization. When developing a marketing plan, the mission statement offers fundamental guidance in the development of a strategy.</a:t>
            </a:r>
          </a:p>
          <a:p>
            <a:pPr marL="342900" indent="-342900">
              <a:buFont typeface="Arial" panose="020B0604020202020204" pitchFamily="34" charset="0"/>
              <a:buChar char="•"/>
            </a:pPr>
            <a:endParaRPr lang="en-US" b="0" dirty="0"/>
          </a:p>
          <a:p>
            <a:pPr marL="342900" indent="-342900">
              <a:buFont typeface="Arial" panose="020B0604020202020204" pitchFamily="34" charset="0"/>
              <a:buChar char="•"/>
            </a:pPr>
            <a:r>
              <a:rPr lang="en-US" b="0" dirty="0"/>
              <a:t>A vision for the future is like a clear mental image of how a sport organization would like to see itself in approximately 3-5 years’ time. A </a:t>
            </a:r>
            <a:r>
              <a:rPr lang="en-US" dirty="0"/>
              <a:t>vision statement </a:t>
            </a:r>
            <a:r>
              <a:rPr lang="en-US" b="0" dirty="0"/>
              <a:t>is a written record of this future image, usually no longer than a sentence.</a:t>
            </a:r>
          </a:p>
        </p:txBody>
      </p:sp>
    </p:spTree>
    <p:extLst>
      <p:ext uri="{BB962C8B-B14F-4D97-AF65-F5344CB8AC3E}">
        <p14:creationId xmlns:p14="http://schemas.microsoft.com/office/powerpoint/2010/main" val="557188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Organizational objectives &amp; stakeholder analysis</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dirty="0"/>
              <a:t>Organizational objectives</a:t>
            </a:r>
            <a:r>
              <a:rPr lang="en-US" b="0" dirty="0"/>
              <a:t> are the stepping stones along the way to the destination of the vision for the future. They are the targets that must be reached in order to make the vision a reality.</a:t>
            </a:r>
          </a:p>
          <a:p>
            <a:pPr marL="342900" indent="-342900">
              <a:buFont typeface="Arial" panose="020B0604020202020204" pitchFamily="34" charset="0"/>
              <a:buChar char="•"/>
            </a:pPr>
            <a:endParaRPr lang="en-US" b="0" dirty="0"/>
          </a:p>
          <a:p>
            <a:pPr marL="342900" indent="-342900">
              <a:buFont typeface="Arial" panose="020B0604020202020204" pitchFamily="34" charset="0"/>
              <a:buChar char="•"/>
            </a:pPr>
            <a:r>
              <a:rPr lang="en-US" b="0" dirty="0"/>
              <a:t>Stakeholders need to be considered by the organization before an analysis is completed.</a:t>
            </a:r>
            <a:r>
              <a:rPr lang="en-US" dirty="0"/>
              <a:t> Stakeholders </a:t>
            </a:r>
            <a:r>
              <a:rPr lang="en-US" b="0" dirty="0"/>
              <a:t>are all the individuals, groups, and other organizations that have an interest in a sports organization. Examples include: employees, government, community, the league, sponsors, broadcasters and fans.</a:t>
            </a:r>
          </a:p>
        </p:txBody>
      </p:sp>
    </p:spTree>
    <p:extLst>
      <p:ext uri="{BB962C8B-B14F-4D97-AF65-F5344CB8AC3E}">
        <p14:creationId xmlns:p14="http://schemas.microsoft.com/office/powerpoint/2010/main" val="3442412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Analyze market and consumers</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dirty="0"/>
              <a:t>The 3</a:t>
            </a:r>
            <a:r>
              <a:rPr lang="en-US" baseline="30000" dirty="0"/>
              <a:t>rd</a:t>
            </a:r>
            <a:r>
              <a:rPr lang="en-US" dirty="0"/>
              <a:t> step in identifying sport marketing opportunities refers to gathering information about the market and the consumers it contains.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Market research is the process of learning about the marketplace and what consumers want, assessing their desires and expectations, and determining how to entice consumers to use a sport product.</a:t>
            </a:r>
          </a:p>
        </p:txBody>
      </p:sp>
    </p:spTree>
    <p:extLst>
      <p:ext uri="{BB962C8B-B14F-4D97-AF65-F5344CB8AC3E}">
        <p14:creationId xmlns:p14="http://schemas.microsoft.com/office/powerpoint/2010/main" val="1936252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market research</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dirty="0"/>
              <a:t>Two types of market research:</a:t>
            </a:r>
          </a:p>
          <a:p>
            <a:pPr marL="914400" lvl="1" indent="-457200">
              <a:buFont typeface="+mj-lt"/>
              <a:buAutoNum type="arabicPeriod"/>
            </a:pPr>
            <a:r>
              <a:rPr lang="en-US" dirty="0"/>
              <a:t>Quantitative – involves numerical information, tends to be superficial and is usually gathered from a diverse and large sample of people.</a:t>
            </a:r>
          </a:p>
          <a:p>
            <a:pPr marL="914400" lvl="1" indent="-457200">
              <a:buFont typeface="+mj-lt"/>
              <a:buAutoNum type="arabicPeriod"/>
            </a:pPr>
            <a:endParaRPr lang="en-US" dirty="0"/>
          </a:p>
          <a:p>
            <a:pPr marL="914400" lvl="1" indent="-457200">
              <a:buFont typeface="+mj-lt"/>
              <a:buAutoNum type="arabicPeriod"/>
            </a:pPr>
            <a:r>
              <a:rPr lang="en-US" dirty="0"/>
              <a:t>Qualitative – involves non-numerical information (such as words from an interview with a customer), tends to be more in-depth and is usually gathered from a narrow and relatively small sample of customers.</a:t>
            </a:r>
          </a:p>
        </p:txBody>
      </p:sp>
    </p:spTree>
    <p:extLst>
      <p:ext uri="{BB962C8B-B14F-4D97-AF65-F5344CB8AC3E}">
        <p14:creationId xmlns:p14="http://schemas.microsoft.com/office/powerpoint/2010/main" val="1986773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Quantitative vs. qualitative</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dirty="0"/>
              <a:t>Quantitative Research:</a:t>
            </a:r>
          </a:p>
          <a:p>
            <a:pPr marL="800100" lvl="1" indent="-342900"/>
            <a:r>
              <a:rPr lang="en-US" dirty="0"/>
              <a:t>The most common method for gathering is to use a survey or questionnaire.</a:t>
            </a:r>
          </a:p>
          <a:p>
            <a:pPr marL="800100" lvl="1" indent="-342900"/>
            <a:r>
              <a:rPr lang="en-US" dirty="0"/>
              <a:t>Quantitative research should be used when a sports organization already knows something about its customers and would like to refine this knowledge with greater precision.</a:t>
            </a:r>
          </a:p>
          <a:p>
            <a:pPr marL="342900" lvl="0" indent="-342900">
              <a:buFont typeface="Arial" pitchFamily="34" charset="0"/>
              <a:buChar char="•"/>
            </a:pPr>
            <a:r>
              <a:rPr lang="en-US" dirty="0">
                <a:solidFill>
                  <a:srgbClr val="000000"/>
                </a:solidFill>
              </a:rPr>
              <a:t>Qualitative Research:</a:t>
            </a:r>
          </a:p>
          <a:p>
            <a:pPr lvl="1" indent="0">
              <a:buNone/>
            </a:pPr>
            <a:r>
              <a:rPr lang="en-US" dirty="0"/>
              <a:t>3 effective and inexpensive approaches to qualitative research include: (1) interviews and focus groups, (2) suggestion boxes, and (3) complaint analysis.</a:t>
            </a:r>
          </a:p>
        </p:txBody>
      </p:sp>
    </p:spTree>
    <p:extLst>
      <p:ext uri="{BB962C8B-B14F-4D97-AF65-F5344CB8AC3E}">
        <p14:creationId xmlns:p14="http://schemas.microsoft.com/office/powerpoint/2010/main" val="2536626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Sport market opportunities</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b="0" dirty="0"/>
              <a:t>The information gathered in stage 1 of the Sport Marketing Framework should highlight </a:t>
            </a:r>
            <a:r>
              <a:rPr lang="en-US" dirty="0"/>
              <a:t>potential market opportunities, or situations where a new or modified product or service can be introduced that meets an unfulfilled sport consumer need.</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b="0" dirty="0"/>
              <a:t>However, it is first necessary to establish whether the opportunity is worth capitalizing on.</a:t>
            </a:r>
          </a:p>
          <a:p>
            <a:pPr marL="342900" indent="-342900">
              <a:buFont typeface="Arial" panose="020B0604020202020204" pitchFamily="34" charset="0"/>
              <a:buChar char="•"/>
            </a:pPr>
            <a:endParaRPr lang="en-US" b="0" dirty="0"/>
          </a:p>
          <a:p>
            <a:pPr marL="342900" indent="-342900">
              <a:buFont typeface="Arial" panose="020B0604020202020204" pitchFamily="34" charset="0"/>
              <a:buChar char="•"/>
            </a:pPr>
            <a:r>
              <a:rPr lang="en-US" b="0" dirty="0"/>
              <a:t>A useful tool for examining available market opportunities is the </a:t>
            </a:r>
            <a:r>
              <a:rPr lang="en-US" dirty="0"/>
              <a:t>Product-Market Expansion Grid</a:t>
            </a:r>
            <a:r>
              <a:rPr lang="en-US" b="0" dirty="0"/>
              <a:t>.</a:t>
            </a:r>
          </a:p>
        </p:txBody>
      </p:sp>
    </p:spTree>
    <p:extLst>
      <p:ext uri="{BB962C8B-B14F-4D97-AF65-F5344CB8AC3E}">
        <p14:creationId xmlns:p14="http://schemas.microsoft.com/office/powerpoint/2010/main" val="1322255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Product-market expansion grid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74237670"/>
              </p:ext>
            </p:extLst>
          </p:nvPr>
        </p:nvGraphicFramePr>
        <p:xfrm>
          <a:off x="457200" y="1752600"/>
          <a:ext cx="7924800" cy="4343400"/>
        </p:xfrm>
        <a:graphic>
          <a:graphicData uri="http://schemas.openxmlformats.org/drawingml/2006/table">
            <a:tbl>
              <a:tblPr firstRow="1" bandRow="1">
                <a:tableStyleId>{5C22544A-7EE6-4342-B048-85BDC9FD1C3A}</a:tableStyleId>
              </a:tblPr>
              <a:tblGrid>
                <a:gridCol w="2641600">
                  <a:extLst>
                    <a:ext uri="{9D8B030D-6E8A-4147-A177-3AD203B41FA5}">
                      <a16:colId xmlns:a16="http://schemas.microsoft.com/office/drawing/2014/main" val="20000"/>
                    </a:ext>
                  </a:extLst>
                </a:gridCol>
                <a:gridCol w="2641600">
                  <a:extLst>
                    <a:ext uri="{9D8B030D-6E8A-4147-A177-3AD203B41FA5}">
                      <a16:colId xmlns:a16="http://schemas.microsoft.com/office/drawing/2014/main" val="20001"/>
                    </a:ext>
                  </a:extLst>
                </a:gridCol>
                <a:gridCol w="2641600">
                  <a:extLst>
                    <a:ext uri="{9D8B030D-6E8A-4147-A177-3AD203B41FA5}">
                      <a16:colId xmlns:a16="http://schemas.microsoft.com/office/drawing/2014/main" val="20002"/>
                    </a:ext>
                  </a:extLst>
                </a:gridCol>
              </a:tblGrid>
              <a:tr h="1447800">
                <a:tc>
                  <a:txBody>
                    <a:bodyPr/>
                    <a:lstStyle/>
                    <a:p>
                      <a:endParaRPr lang="en-US" i="1" u="sng" dirty="0"/>
                    </a:p>
                  </a:txBody>
                  <a:tcPr>
                    <a:solidFill>
                      <a:schemeClr val="bg1"/>
                    </a:solidFill>
                  </a:tcPr>
                </a:tc>
                <a:tc>
                  <a:txBody>
                    <a:bodyPr/>
                    <a:lstStyle/>
                    <a:p>
                      <a:r>
                        <a:rPr lang="en-US" i="1" u="sng" dirty="0"/>
                        <a:t>EXISTING</a:t>
                      </a:r>
                      <a:r>
                        <a:rPr lang="en-US" i="1" u="sng" baseline="0" dirty="0"/>
                        <a:t> PRODUCT</a:t>
                      </a:r>
                      <a:endParaRPr lang="en-US" i="1" u="sng" dirty="0"/>
                    </a:p>
                  </a:txBody>
                  <a:tcPr/>
                </a:tc>
                <a:tc>
                  <a:txBody>
                    <a:bodyPr/>
                    <a:lstStyle/>
                    <a:p>
                      <a:r>
                        <a:rPr lang="en-US" i="1" u="sng" dirty="0"/>
                        <a:t>NEW</a:t>
                      </a:r>
                      <a:r>
                        <a:rPr lang="en-US" i="1" u="sng" baseline="0" dirty="0"/>
                        <a:t> PRODUCT</a:t>
                      </a:r>
                      <a:endParaRPr lang="en-US" i="1" u="sng" dirty="0"/>
                    </a:p>
                  </a:txBody>
                  <a:tcPr/>
                </a:tc>
                <a:extLst>
                  <a:ext uri="{0D108BD9-81ED-4DB2-BD59-A6C34878D82A}">
                    <a16:rowId xmlns:a16="http://schemas.microsoft.com/office/drawing/2014/main" val="10000"/>
                  </a:ext>
                </a:extLst>
              </a:tr>
              <a:tr h="1447800">
                <a:tc>
                  <a:txBody>
                    <a:bodyPr/>
                    <a:lstStyle/>
                    <a:p>
                      <a:r>
                        <a:rPr lang="en-US" b="1" i="1" u="sng" dirty="0"/>
                        <a:t>EXISTING MARKETS</a:t>
                      </a:r>
                    </a:p>
                  </a:txBody>
                  <a:tcPr>
                    <a:solidFill>
                      <a:schemeClr val="bg1">
                        <a:lumMod val="50000"/>
                      </a:schemeClr>
                    </a:solidFill>
                  </a:tcPr>
                </a:tc>
                <a:tc>
                  <a:txBody>
                    <a:bodyPr/>
                    <a:lstStyle/>
                    <a:p>
                      <a:r>
                        <a:rPr lang="en-US" dirty="0"/>
                        <a:t>Market Penetration</a:t>
                      </a:r>
                    </a:p>
                  </a:txBody>
                  <a:tcPr/>
                </a:tc>
                <a:tc>
                  <a:txBody>
                    <a:bodyPr/>
                    <a:lstStyle/>
                    <a:p>
                      <a:r>
                        <a:rPr lang="en-US" dirty="0"/>
                        <a:t>Product Development</a:t>
                      </a:r>
                    </a:p>
                  </a:txBody>
                  <a:tcPr/>
                </a:tc>
                <a:extLst>
                  <a:ext uri="{0D108BD9-81ED-4DB2-BD59-A6C34878D82A}">
                    <a16:rowId xmlns:a16="http://schemas.microsoft.com/office/drawing/2014/main" val="10001"/>
                  </a:ext>
                </a:extLst>
              </a:tr>
              <a:tr h="1447800">
                <a:tc>
                  <a:txBody>
                    <a:bodyPr/>
                    <a:lstStyle/>
                    <a:p>
                      <a:r>
                        <a:rPr lang="en-US" b="1" i="1" u="sng" dirty="0"/>
                        <a:t>NEW</a:t>
                      </a:r>
                      <a:r>
                        <a:rPr lang="en-US" b="1" i="1" u="sng" baseline="0" dirty="0"/>
                        <a:t> MARKETS</a:t>
                      </a:r>
                      <a:endParaRPr lang="en-US" b="1" i="1" u="sng" dirty="0"/>
                    </a:p>
                  </a:txBody>
                  <a:tcPr>
                    <a:solidFill>
                      <a:schemeClr val="bg1">
                        <a:lumMod val="50000"/>
                      </a:schemeClr>
                    </a:solidFill>
                  </a:tcPr>
                </a:tc>
                <a:tc>
                  <a:txBody>
                    <a:bodyPr/>
                    <a:lstStyle/>
                    <a:p>
                      <a:r>
                        <a:rPr lang="en-US" dirty="0"/>
                        <a:t>Market Development</a:t>
                      </a:r>
                    </a:p>
                  </a:txBody>
                  <a:tcPr/>
                </a:tc>
                <a:tc>
                  <a:txBody>
                    <a:bodyPr/>
                    <a:lstStyle/>
                    <a:p>
                      <a:r>
                        <a:rPr lang="en-US" dirty="0"/>
                        <a:t>Diversification</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0088300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4364</TotalTime>
  <Words>1115</Words>
  <Application>Microsoft Office PowerPoint</Application>
  <PresentationFormat>On-screen Show (4:3)</PresentationFormat>
  <Paragraphs>112</Paragraphs>
  <Slides>17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Arial Black</vt:lpstr>
      <vt:lpstr>Calibri</vt:lpstr>
      <vt:lpstr>Essential</vt:lpstr>
      <vt:lpstr>Sport marketing opportunities</vt:lpstr>
      <vt:lpstr>Sport marketing framework</vt:lpstr>
      <vt:lpstr>Identifying sport marketing opportunities</vt:lpstr>
      <vt:lpstr>Analyzing internal and external environments</vt:lpstr>
      <vt:lpstr>SWOT Analysis</vt:lpstr>
      <vt:lpstr>External environment analysis</vt:lpstr>
      <vt:lpstr>External environment analysis cont.</vt:lpstr>
      <vt:lpstr>Direct and indirect competition</vt:lpstr>
      <vt:lpstr>Five forces analysis</vt:lpstr>
      <vt:lpstr>Analyze the organization</vt:lpstr>
      <vt:lpstr>Mission and vision statements</vt:lpstr>
      <vt:lpstr>Organizational objectives &amp; stakeholder analysis</vt:lpstr>
      <vt:lpstr>Analyze market and consumers</vt:lpstr>
      <vt:lpstr>Types of market research</vt:lpstr>
      <vt:lpstr>Quantitative vs. qualitative</vt:lpstr>
      <vt:lpstr>Sport market opportunities</vt:lpstr>
      <vt:lpstr>Product-market expansion grid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Sport Marketing Introduction</dc:title>
  <dc:creator>Thomas, Sarah</dc:creator>
  <cp:lastModifiedBy>رساله جديدة</cp:lastModifiedBy>
  <cp:revision>56</cp:revision>
  <dcterms:created xsi:type="dcterms:W3CDTF">2016-07-21T00:22:42Z</dcterms:created>
  <dcterms:modified xsi:type="dcterms:W3CDTF">2018-02-12T03:34:22Z</dcterms:modified>
</cp:coreProperties>
</file>